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3" r:id="rId4"/>
    <p:sldId id="368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2" r:id="rId39"/>
    <p:sldId id="329" r:id="rId40"/>
    <p:sldId id="330" r:id="rId41"/>
    <p:sldId id="331" r:id="rId42"/>
    <p:sldId id="332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5" r:id="rId63"/>
    <p:sldId id="357" r:id="rId64"/>
    <p:sldId id="361" r:id="rId65"/>
    <p:sldId id="362" r:id="rId66"/>
    <p:sldId id="363" r:id="rId67"/>
    <p:sldId id="364" r:id="rId68"/>
    <p:sldId id="365" r:id="rId69"/>
    <p:sldId id="366" r:id="rId70"/>
    <p:sldId id="367" r:id="rId71"/>
    <p:sldId id="437" r:id="rId72"/>
    <p:sldId id="438" r:id="rId73"/>
    <p:sldId id="439" r:id="rId74"/>
    <p:sldId id="440" r:id="rId75"/>
    <p:sldId id="441" r:id="rId76"/>
    <p:sldId id="442" r:id="rId77"/>
    <p:sldId id="44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58.vml.rels><?xml version="1.0" encoding="UTF-8" standalone="yes"?>
<Relationships xmlns="http://schemas.openxmlformats.org/package/2006/relationships"><Relationship Id="rId4" Type="http://schemas.openxmlformats.org/officeDocument/2006/relationships/image" Target="../media/image69.wmf"/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22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3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6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8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29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30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1" Type="http://schemas.openxmlformats.org/officeDocument/2006/relationships/oleObject" Target="../embeddings/oleObject31.bin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wmf"/><Relationship Id="rId1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33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34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35.bin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36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5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38.bin"/><Relationship Id="rId2" Type="http://schemas.openxmlformats.org/officeDocument/2006/relationships/image" Target="../media/image37.wmf"/><Relationship Id="rId1" Type="http://schemas.openxmlformats.org/officeDocument/2006/relationships/oleObject" Target="../embeddings/oleObject37.bin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wmf"/><Relationship Id="rId1" Type="http://schemas.openxmlformats.org/officeDocument/2006/relationships/oleObject" Target="../embeddings/oleObject39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40.bin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2.wmf"/><Relationship Id="rId3" Type="http://schemas.openxmlformats.org/officeDocument/2006/relationships/oleObject" Target="../embeddings/oleObject42.bin"/><Relationship Id="rId2" Type="http://schemas.openxmlformats.org/officeDocument/2006/relationships/image" Target="../media/image41.wmf"/><Relationship Id="rId1" Type="http://schemas.openxmlformats.org/officeDocument/2006/relationships/oleObject" Target="../embeddings/oleObject41.bin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43.bin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44.bin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46.bin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48.bin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49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50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2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51.wmf"/><Relationship Id="rId1" Type="http://schemas.openxmlformats.org/officeDocument/2006/relationships/oleObject" Target="../embeddings/oleObject51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53.wmf"/><Relationship Id="rId1" Type="http://schemas.openxmlformats.org/officeDocument/2006/relationships/oleObject" Target="../embeddings/oleObject53.bin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wmf"/><Relationship Id="rId3" Type="http://schemas.openxmlformats.org/officeDocument/2006/relationships/oleObject" Target="../embeddings/oleObject56.bin"/><Relationship Id="rId2" Type="http://schemas.openxmlformats.org/officeDocument/2006/relationships/image" Target="../media/image55.wmf"/><Relationship Id="rId1" Type="http://schemas.openxmlformats.org/officeDocument/2006/relationships/oleObject" Target="../embeddings/oleObject55.bin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8.wmf"/><Relationship Id="rId3" Type="http://schemas.openxmlformats.org/officeDocument/2006/relationships/oleObject" Target="../embeddings/oleObject58.bin"/><Relationship Id="rId2" Type="http://schemas.openxmlformats.org/officeDocument/2006/relationships/image" Target="../media/image57.wmf"/><Relationship Id="rId1" Type="http://schemas.openxmlformats.org/officeDocument/2006/relationships/oleObject" Target="../embeddings/oleObject57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wmf"/><Relationship Id="rId1" Type="http://schemas.openxmlformats.org/officeDocument/2006/relationships/oleObject" Target="../embeddings/oleObject59.bin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60.bin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61.bin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62.bin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wmf"/><Relationship Id="rId1" Type="http://schemas.openxmlformats.org/officeDocument/2006/relationships/oleObject" Target="../embeddings/oleObject63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wmf"/><Relationship Id="rId1" Type="http://schemas.openxmlformats.org/officeDocument/2006/relationships/oleObject" Target="../embeddings/oleObject64.bin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65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69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68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67.wmf"/><Relationship Id="rId3" Type="http://schemas.openxmlformats.org/officeDocument/2006/relationships/oleObject" Target="../embeddings/oleObject67.bin"/><Relationship Id="rId2" Type="http://schemas.openxmlformats.org/officeDocument/2006/relationships/image" Target="../media/image66.wmf"/><Relationship Id="rId10" Type="http://schemas.openxmlformats.org/officeDocument/2006/relationships/vmlDrawing" Target="../drawings/vmlDrawing58.vml"/><Relationship Id="rId1" Type="http://schemas.openxmlformats.org/officeDocument/2006/relationships/oleObject" Target="../embeddings/oleObject66.bin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1.wmf"/><Relationship Id="rId3" Type="http://schemas.openxmlformats.org/officeDocument/2006/relationships/oleObject" Target="../embeddings/oleObject71.bin"/><Relationship Id="rId2" Type="http://schemas.openxmlformats.org/officeDocument/2006/relationships/image" Target="../media/image70.wmf"/><Relationship Id="rId1" Type="http://schemas.openxmlformats.org/officeDocument/2006/relationships/oleObject" Target="../embeddings/oleObject70.bin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0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72.wmf"/><Relationship Id="rId1" Type="http://schemas.openxmlformats.org/officeDocument/2006/relationships/oleObject" Target="../embeddings/oleObject72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</a:t>
            </a:r>
            <a:br>
              <a:rPr lang="en-US" dirty="0"/>
            </a:br>
            <a:r>
              <a:rPr lang="en-US" dirty="0"/>
              <a:t>CS201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Tree constructed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721610" y="2130425"/>
          <a:ext cx="6235065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524125" imgH="1924050" progId="Paint.Picture">
                  <p:embed/>
                </p:oleObj>
              </mc:Choice>
              <mc:Fallback>
                <p:oleObj name="" r:id="rId1" imgW="2524125" imgH="19240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21610" y="2130425"/>
                        <a:ext cx="6235065" cy="415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Example: Tree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953260" y="1540510"/>
          <a:ext cx="6700520" cy="473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724400" imgH="3476625" progId="Paint.Picture">
                  <p:embed/>
                </p:oleObj>
              </mc:Choice>
              <mc:Fallback>
                <p:oleObj name="" r:id="rId1" imgW="4724400" imgH="34766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53260" y="1540510"/>
                        <a:ext cx="6700520" cy="473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Tree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838835" y="1811655"/>
          <a:ext cx="10514330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715375" imgH="3629025" progId="Paint.Picture">
                  <p:embed/>
                </p:oleObj>
              </mc:Choice>
              <mc:Fallback>
                <p:oleObj name="" r:id="rId1" imgW="8715375" imgH="36290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811655"/>
                        <a:ext cx="10514330" cy="400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503680" y="295910"/>
          <a:ext cx="9316720" cy="634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91200" imgH="3943350" progId="Paint.Picture">
                  <p:embed/>
                </p:oleObj>
              </mc:Choice>
              <mc:Fallback>
                <p:oleObj name="" r:id="rId1" imgW="5791200" imgH="39433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3680" y="295910"/>
                        <a:ext cx="9316720" cy="6344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405765" y="369570"/>
          <a:ext cx="11129645" cy="621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591425" imgH="4429125" progId="Paint.Picture">
                  <p:embed/>
                </p:oleObj>
              </mc:Choice>
              <mc:Fallback>
                <p:oleObj name="" r:id="rId1" imgW="7591425" imgH="44291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765" y="369570"/>
                        <a:ext cx="11129645" cy="6214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Some Key Terms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838200" y="1691005"/>
          <a:ext cx="10718800" cy="475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267700" imgH="3590925" progId="Paint.Picture">
                  <p:embed/>
                </p:oleObj>
              </mc:Choice>
              <mc:Fallback>
                <p:oleObj name="" r:id="rId1" imgW="8267700" imgH="35909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005"/>
                        <a:ext cx="10718800" cy="475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838200" y="1691640"/>
          <a:ext cx="10515600" cy="486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81975" imgH="3867150" progId="Paint.Picture">
                  <p:embed/>
                </p:oleObj>
              </mc:Choice>
              <mc:Fallback>
                <p:oleObj name="" r:id="rId1" imgW="8181975" imgH="38671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640"/>
                        <a:ext cx="10515600" cy="4861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769745" y="1313180"/>
          <a:ext cx="8752840" cy="5361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191250" imgH="4933950" progId="Paint.Picture">
                  <p:embed/>
                </p:oleObj>
              </mc:Choice>
              <mc:Fallback>
                <p:oleObj name="" r:id="rId1" imgW="6191250" imgH="49339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69745" y="1313180"/>
                        <a:ext cx="8752840" cy="5361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Applications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1"/>
          </p:nvPr>
        </p:nvGraphicFramePr>
        <p:xfrm>
          <a:off x="283210" y="2635155"/>
          <a:ext cx="5181600" cy="273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581650" imgH="2943225" progId="Paint.Picture">
                  <p:embed/>
                </p:oleObj>
              </mc:Choice>
              <mc:Fallback>
                <p:oleObj name="" r:id="rId1" imgW="5581650" imgH="29432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3210" y="2635155"/>
                        <a:ext cx="5181600" cy="2732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5464810" y="2183130"/>
          <a:ext cx="6612890" cy="341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8124825" imgH="3248025" progId="Paint.Picture">
                  <p:embed/>
                </p:oleObj>
              </mc:Choice>
              <mc:Fallback>
                <p:oleObj name="" r:id="rId3" imgW="8124825" imgH="324802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4810" y="2183130"/>
                        <a:ext cx="6612890" cy="341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 to Binary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46275"/>
          <a:ext cx="10515600" cy="465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753475" imgH="4495800" progId="Paint.Picture">
                  <p:embed/>
                </p:oleObj>
              </mc:Choice>
              <mc:Fallback>
                <p:oleObj name="" r:id="rId1" imgW="8753475" imgH="44958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46275"/>
                        <a:ext cx="10515600" cy="465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3660"/>
            <a:ext cx="10515600" cy="5032375"/>
          </a:xfrm>
        </p:spPr>
        <p:txBody>
          <a:bodyPr>
            <a:normAutofit fontScale="50000"/>
          </a:bodyPr>
          <a:p>
            <a:pPr marL="0" indent="0">
              <a:buNone/>
            </a:pPr>
            <a:r>
              <a:rPr lang="en-US" b="1"/>
              <a:t>1. Motivation</a:t>
            </a:r>
            <a:endParaRPr lang="en-US" b="1"/>
          </a:p>
          <a:p>
            <a:pPr marL="0" indent="0">
              <a:buNone/>
            </a:pPr>
            <a:r>
              <a:rPr lang="en-US" b="1"/>
              <a:t>2. Introduction to Trees</a:t>
            </a:r>
            <a:endParaRPr lang="en-US" b="1"/>
          </a:p>
          <a:p>
            <a:pPr marL="0" indent="0">
              <a:buNone/>
            </a:pPr>
            <a:r>
              <a:rPr lang="en-US" b="1"/>
              <a:t>3. Code for Tree Construction</a:t>
            </a:r>
            <a:endParaRPr lang="en-US" b="1"/>
          </a:p>
          <a:p>
            <a:pPr marL="0" indent="0">
              <a:buNone/>
            </a:pPr>
            <a:r>
              <a:rPr lang="en-US" b="1"/>
              <a:t>4. Some key terms of Trees</a:t>
            </a:r>
            <a:endParaRPr lang="en-US" b="1"/>
          </a:p>
          <a:p>
            <a:pPr marL="0" indent="0">
              <a:buNone/>
            </a:pPr>
            <a:r>
              <a:rPr lang="en-US" b="1"/>
              <a:t>5. Charecteristics and Applications</a:t>
            </a:r>
            <a:endParaRPr lang="en-US" b="1"/>
          </a:p>
          <a:p>
            <a:pPr marL="0" indent="0">
              <a:buNone/>
            </a:pPr>
            <a:r>
              <a:rPr lang="en-US" b="1"/>
              <a:t>6. Introduction to Binary Trees</a:t>
            </a:r>
            <a:endParaRPr lang="en-US" b="1"/>
          </a:p>
          <a:p>
            <a:pPr marL="0" indent="0">
              <a:buNone/>
            </a:pPr>
            <a:r>
              <a:rPr lang="en-US" b="1"/>
              <a:t>7. Definition of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8. Properties of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9. Types of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10. Strictly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11. Complete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12. Almost Complete Binary Tree</a:t>
            </a:r>
            <a:endParaRPr lang="en-US" b="1"/>
          </a:p>
          <a:p>
            <a:pPr marL="0" indent="0">
              <a:buNone/>
            </a:pPr>
            <a:r>
              <a:rPr lang="en-US" b="1"/>
              <a:t>13. Tree Representation</a:t>
            </a:r>
            <a:endParaRPr lang="en-US" b="1"/>
          </a:p>
          <a:p>
            <a:pPr marL="0" indent="0">
              <a:buNone/>
            </a:pPr>
            <a:r>
              <a:rPr lang="en-US" b="1"/>
              <a:t>14.  Tree Traversal</a:t>
            </a:r>
            <a:endParaRPr lang="en-US" b="1"/>
          </a:p>
          <a:p>
            <a:pPr marL="0" indent="0">
              <a:buNone/>
            </a:pPr>
            <a:r>
              <a:rPr lang="en-US" b="1"/>
              <a:t>15.  Inorder, Preorder and Post order Traversal with pseudocodes</a:t>
            </a:r>
            <a:endParaRPr lang="en-US" b="1"/>
          </a:p>
          <a:p>
            <a:pPr marL="0" indent="0">
              <a:buNone/>
            </a:pPr>
            <a:endParaRPr lang="en-US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Binary Trees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09445"/>
          <a:ext cx="10516235" cy="471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324850" imgH="3714750" progId="Paint.Picture">
                  <p:embed/>
                </p:oleObj>
              </mc:Choice>
              <mc:Fallback>
                <p:oleObj name="" r:id="rId1" imgW="8324850" imgH="37147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09445"/>
                        <a:ext cx="10516235" cy="471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891665"/>
          <a:ext cx="10516235" cy="452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34350" imgH="3781425" progId="Paint.Picture">
                  <p:embed/>
                </p:oleObj>
              </mc:Choice>
              <mc:Fallback>
                <p:oleObj name="" r:id="rId1" imgW="8134350" imgH="37814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891665"/>
                        <a:ext cx="10516235" cy="4520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Binary Tree-Example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894205"/>
          <a:ext cx="10516235" cy="462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296150" imgH="4448175" progId="Paint.Picture">
                  <p:embed/>
                </p:oleObj>
              </mc:Choice>
              <mc:Fallback>
                <p:oleObj name="" r:id="rId1" imgW="7296150" imgH="44481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894205"/>
                        <a:ext cx="10516235" cy="4621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Binary Tree Properties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646045"/>
          <a:ext cx="5181600" cy="271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67675" imgH="4219575" progId="Paint.Picture">
                  <p:embed/>
                </p:oleObj>
              </mc:Choice>
              <mc:Fallback>
                <p:oleObj name="" r:id="rId1" imgW="8067675" imgH="42195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646045"/>
                        <a:ext cx="5181600" cy="2710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3212465"/>
          <a:ext cx="5181600" cy="1577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134350" imgH="2476500" progId="Paint.Picture">
                  <p:embed/>
                </p:oleObj>
              </mc:Choice>
              <mc:Fallback>
                <p:oleObj name="" r:id="rId3" imgW="8134350" imgH="24765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3212465"/>
                        <a:ext cx="5181600" cy="1577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Types of Binary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52170" y="1898015"/>
          <a:ext cx="7112000" cy="2975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3771900" imgH="1466850" progId="Paint.Picture">
                  <p:embed/>
                </p:oleObj>
              </mc:Choice>
              <mc:Fallback>
                <p:oleObj name="" r:id="rId1" imgW="3771900" imgH="1466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2170" y="1898015"/>
                        <a:ext cx="7112000" cy="2975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Complete Binary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690370"/>
          <a:ext cx="10516235" cy="474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24825" imgH="4181475" progId="Paint.Picture">
                  <p:embed/>
                </p:oleObj>
              </mc:Choice>
              <mc:Fallback>
                <p:oleObj name="" r:id="rId1" imgW="8124825" imgH="41814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0370"/>
                        <a:ext cx="10516235" cy="4744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Strictly Binary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86460" y="1913255"/>
          <a:ext cx="10467340" cy="4671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763000" imgH="3743325" progId="Paint.Picture">
                  <p:embed/>
                </p:oleObj>
              </mc:Choice>
              <mc:Fallback>
                <p:oleObj name="" r:id="rId1" imgW="8763000" imgH="37433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6460" y="1913255"/>
                        <a:ext cx="10467340" cy="4671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Almost Complete Binary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466215" y="1789430"/>
          <a:ext cx="9316085" cy="4392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820150" imgH="3933825" progId="Paint.Picture">
                  <p:embed/>
                </p:oleObj>
              </mc:Choice>
              <mc:Fallback>
                <p:oleObj name="" r:id="rId1" imgW="8820150" imgH="3933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6215" y="1789430"/>
                        <a:ext cx="9316085" cy="4392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Representation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1"/>
          </p:nvPr>
        </p:nvGraphicFramePr>
        <p:xfrm>
          <a:off x="1568450" y="1993265"/>
          <a:ext cx="8350250" cy="422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296275" imgH="4448175" progId="Paint.Picture">
                  <p:embed/>
                </p:oleObj>
              </mc:Choice>
              <mc:Fallback>
                <p:oleObj name="" r:id="rId1" imgW="8296275" imgH="44481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8450" y="1993265"/>
                        <a:ext cx="8350250" cy="422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606165" y="3678555"/>
            <a:ext cx="567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Null</a:t>
            </a:r>
            <a:endParaRPr lang="en-US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Tree Traversal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437005" y="1824355"/>
          <a:ext cx="91948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410575" imgH="3981450" progId="Paint.Picture">
                  <p:embed/>
                </p:oleObj>
              </mc:Choice>
              <mc:Fallback>
                <p:oleObj name="" r:id="rId1" imgW="8410575" imgH="3981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7005" y="1824355"/>
                        <a:ext cx="9194800" cy="435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6060"/>
            <a:ext cx="10515600" cy="5216525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en-US"/>
              <a:t>16. Binary Search Tree</a:t>
            </a:r>
            <a:endParaRPr lang="en-US"/>
          </a:p>
          <a:p>
            <a:pPr marL="0" indent="0">
              <a:buNone/>
            </a:pPr>
            <a:r>
              <a:rPr lang="en-US"/>
              <a:t>17. BST Example</a:t>
            </a:r>
            <a:endParaRPr lang="en-US"/>
          </a:p>
          <a:p>
            <a:pPr marL="0" indent="0">
              <a:buNone/>
            </a:pPr>
            <a:r>
              <a:rPr lang="en-US"/>
              <a:t>18. Sorting using BST</a:t>
            </a:r>
            <a:endParaRPr lang="en-US"/>
          </a:p>
          <a:p>
            <a:pPr marL="0" indent="0">
              <a:buNone/>
            </a:pPr>
            <a:r>
              <a:rPr lang="en-US"/>
              <a:t>19. C-function for Searching in BST</a:t>
            </a:r>
            <a:endParaRPr lang="en-US"/>
          </a:p>
          <a:p>
            <a:pPr marL="0" indent="0">
              <a:buNone/>
            </a:pPr>
            <a:r>
              <a:rPr lang="en-US"/>
              <a:t>20. </a:t>
            </a:r>
            <a:r>
              <a:rPr lang="en-US">
                <a:sym typeface="+mn-ea"/>
              </a:rPr>
              <a:t>C-function for insertion in BST</a:t>
            </a: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/>
              <a:t>21. </a:t>
            </a:r>
            <a:r>
              <a:rPr lang="en-US">
                <a:sym typeface="+mn-ea"/>
              </a:rPr>
              <a:t>C-function for deletion in BST</a:t>
            </a: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/>
              <a:t>22. AVL Tree</a:t>
            </a:r>
            <a:endParaRPr lang="en-US"/>
          </a:p>
          <a:p>
            <a:pPr marL="0" indent="0">
              <a:buNone/>
            </a:pPr>
            <a:r>
              <a:rPr lang="en-US"/>
              <a:t>23. Balanced Binary Search Tree</a:t>
            </a:r>
            <a:endParaRPr lang="en-US"/>
          </a:p>
          <a:p>
            <a:pPr marL="0" indent="0">
              <a:buNone/>
            </a:pPr>
            <a:r>
              <a:rPr lang="en-US"/>
              <a:t>24. Balance factor</a:t>
            </a:r>
            <a:endParaRPr lang="en-US"/>
          </a:p>
          <a:p>
            <a:pPr marL="0" indent="0">
              <a:buNone/>
            </a:pPr>
            <a:r>
              <a:rPr lang="en-US"/>
              <a:t>25. LL imbalance</a:t>
            </a:r>
            <a:endParaRPr lang="en-US"/>
          </a:p>
          <a:p>
            <a:pPr marL="0" indent="0">
              <a:buNone/>
            </a:pPr>
            <a:r>
              <a:rPr lang="en-US"/>
              <a:t>26. RR imbalance</a:t>
            </a:r>
            <a:endParaRPr lang="en-US"/>
          </a:p>
          <a:p>
            <a:pPr marL="0" indent="0">
              <a:buNone/>
            </a:pPr>
            <a:r>
              <a:rPr lang="en-US"/>
              <a:t>27. RL imbalance</a:t>
            </a:r>
            <a:endParaRPr lang="en-US"/>
          </a:p>
          <a:p>
            <a:pPr marL="0" indent="0">
              <a:buNone/>
            </a:pPr>
            <a:r>
              <a:rPr lang="en-US"/>
              <a:t>28. LR imbalace</a:t>
            </a:r>
            <a:endParaRPr lang="en-US"/>
          </a:p>
          <a:p>
            <a:pPr marL="0" indent="0">
              <a:buNone/>
            </a:pPr>
            <a:r>
              <a:rPr lang="en-US"/>
              <a:t>29. BST Vs BBST Time complexity 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118235" y="1825625"/>
          <a:ext cx="4137025" cy="435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752975" imgH="4476750" progId="Paint.Picture">
                  <p:embed/>
                </p:oleObj>
              </mc:Choice>
              <mc:Fallback>
                <p:oleObj name="" r:id="rId1" imgW="4752975" imgH="44767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8235" y="1825625"/>
                        <a:ext cx="4137025" cy="435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Pre-order Traversal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200150" y="1856105"/>
          <a:ext cx="9661525" cy="469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05775" imgH="4257675" progId="Paint.Picture">
                  <p:embed/>
                </p:oleObj>
              </mc:Choice>
              <mc:Fallback>
                <p:oleObj name="" r:id="rId1" imgW="8105775" imgH="42576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0150" y="1856105"/>
                        <a:ext cx="9661525" cy="4697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Pre-order pseudocode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835" y="1877695"/>
          <a:ext cx="10514330" cy="456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67700" imgH="4191000" progId="Paint.Picture">
                  <p:embed/>
                </p:oleObj>
              </mc:Choice>
              <mc:Fallback>
                <p:oleObj name="" r:id="rId1" imgW="8267700" imgH="4191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1877695"/>
                        <a:ext cx="10514330" cy="4568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In-order Traversal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690370"/>
          <a:ext cx="9436100" cy="477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72450" imgH="4076700" progId="Paint.Picture">
                  <p:embed/>
                </p:oleObj>
              </mc:Choice>
              <mc:Fallback>
                <p:oleObj name="" r:id="rId1" imgW="8172450" imgH="4076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0370"/>
                        <a:ext cx="9436100" cy="477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In-order pseudocode</a:t>
            </a:r>
            <a:br>
              <a:rPr lang="en-US"/>
            </a:b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24685"/>
          <a:ext cx="10515600" cy="466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77225" imgH="4076700" progId="Paint.Picture">
                  <p:embed/>
                </p:oleObj>
              </mc:Choice>
              <mc:Fallback>
                <p:oleObj name="" r:id="rId1" imgW="8277225" imgH="4076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24685"/>
                        <a:ext cx="10515600" cy="466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Post-order Traversal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1"/>
          </p:nvPr>
        </p:nvGraphicFramePr>
        <p:xfrm>
          <a:off x="838200" y="1744980"/>
          <a:ext cx="10514965" cy="427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734550" imgH="4114800" progId="Paint.Picture">
                  <p:embed/>
                </p:oleObj>
              </mc:Choice>
              <mc:Fallback>
                <p:oleObj name="" r:id="rId1" imgW="9734550" imgH="41148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744980"/>
                        <a:ext cx="10514965" cy="427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Post-order pseudocode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276350" y="1925320"/>
          <a:ext cx="9194800" cy="433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58175" imgH="4019550" progId="Paint.Picture">
                  <p:embed/>
                </p:oleObj>
              </mc:Choice>
              <mc:Fallback>
                <p:oleObj name="" r:id="rId1" imgW="8258175" imgH="40195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76350" y="1925320"/>
                        <a:ext cx="9194800" cy="433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655"/>
            <a:ext cx="10515600" cy="1325563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Operations on Binary Tree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1" name="Content Placeholder 10"/>
          <p:cNvGraphicFramePr>
            <a:graphicFrameLocks noChangeAspect="1"/>
          </p:cNvGraphicFramePr>
          <p:nvPr>
            <p:ph sz="half" idx="1"/>
          </p:nvPr>
        </p:nvGraphicFramePr>
        <p:xfrm>
          <a:off x="838200" y="1544320"/>
          <a:ext cx="10160635" cy="504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7458075" imgH="4171950" progId="Paint.Picture">
                  <p:embed/>
                </p:oleObj>
              </mc:Choice>
              <mc:Fallback>
                <p:oleObj name="" r:id="rId1" imgW="7458075" imgH="417195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544320"/>
                        <a:ext cx="10160635" cy="5049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Binary Search Tree(BST) (Ordered or Sorted binary tree)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835" y="2085340"/>
          <a:ext cx="10042525" cy="376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305800" imgH="3695700" progId="Paint.Picture">
                  <p:embed/>
                </p:oleObj>
              </mc:Choice>
              <mc:Fallback>
                <p:oleObj name="" r:id="rId1" imgW="8305800" imgH="36957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835" y="2085340"/>
                        <a:ext cx="10042525" cy="3769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BST -Example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372870" y="2312035"/>
          <a:ext cx="9168765" cy="357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801100" imgH="3429000" progId="Paint.Picture">
                  <p:embed/>
                </p:oleObj>
              </mc:Choice>
              <mc:Fallback>
                <p:oleObj name="" r:id="rId1" imgW="8801100" imgH="3429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2870" y="2312035"/>
                        <a:ext cx="9168765" cy="357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04470" y="186055"/>
          <a:ext cx="11781790" cy="6468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81975" imgH="4676775" progId="Paint.Picture">
                  <p:embed/>
                </p:oleObj>
              </mc:Choice>
              <mc:Fallback>
                <p:oleObj name="" r:id="rId1" imgW="8181975" imgH="46767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4470" y="186055"/>
                        <a:ext cx="11781790" cy="6468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Sorting using Binary Search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984250" y="2329815"/>
          <a:ext cx="10099675" cy="304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91500" imgH="2466975" progId="Paint.Picture">
                  <p:embed/>
                </p:oleObj>
              </mc:Choice>
              <mc:Fallback>
                <p:oleObj name="" r:id="rId1" imgW="8191500" imgH="24669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4250" y="2329815"/>
                        <a:ext cx="10099675" cy="3041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Why BST?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960370"/>
          <a:ext cx="5181600" cy="208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324850" imgH="3343275" progId="Paint.Picture">
                  <p:embed/>
                </p:oleObj>
              </mc:Choice>
              <mc:Fallback>
                <p:oleObj name="" r:id="rId1" imgW="8324850" imgH="3343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960370"/>
                        <a:ext cx="5181600" cy="208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936240"/>
          <a:ext cx="5181600" cy="212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248650" imgH="3390900" progId="Paint.Picture">
                  <p:embed/>
                </p:oleObj>
              </mc:Choice>
              <mc:Fallback>
                <p:oleObj name="" r:id="rId3" imgW="8248650" imgH="33909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936240"/>
                        <a:ext cx="5181600" cy="212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Searching Through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317750"/>
          <a:ext cx="10516235" cy="280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115175" imgH="1724025" progId="Paint.Picture">
                  <p:embed/>
                </p:oleObj>
              </mc:Choice>
              <mc:Fallback>
                <p:oleObj name="" r:id="rId1" imgW="7115175" imgH="1724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317750"/>
                        <a:ext cx="10516235" cy="280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C-Function for BST Searching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2152650" y="1917700"/>
          <a:ext cx="7384415" cy="455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753100" imgH="4057650" progId="Paint.Picture">
                  <p:embed/>
                </p:oleObj>
              </mc:Choice>
              <mc:Fallback>
                <p:oleObj name="" r:id="rId1" imgW="5753100" imgH="40576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2650" y="1917700"/>
                        <a:ext cx="7384415" cy="4558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Insertion of a node in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803525"/>
          <a:ext cx="5181600" cy="2394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58150" imgH="3724275" progId="Paint.Picture">
                  <p:embed/>
                </p:oleObj>
              </mc:Choice>
              <mc:Fallback>
                <p:oleObj name="" r:id="rId1" imgW="8058150" imgH="3724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803525"/>
                        <a:ext cx="5181600" cy="2394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687955"/>
          <a:ext cx="5181600" cy="262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8248650" imgH="4181475" progId="Paint.Picture">
                  <p:embed/>
                </p:oleObj>
              </mc:Choice>
              <mc:Fallback>
                <p:oleObj name="" r:id="rId3" imgW="8248650" imgH="41814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687955"/>
                        <a:ext cx="5181600" cy="2626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for insertion in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50085"/>
          <a:ext cx="10516235" cy="473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62925" imgH="4514850" progId="Paint.Picture">
                  <p:embed/>
                </p:oleObj>
              </mc:Choice>
              <mc:Fallback>
                <p:oleObj name="" r:id="rId1" imgW="8162925" imgH="4514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50085"/>
                        <a:ext cx="10516235" cy="4735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C-function for BST insertion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714500" y="1931670"/>
          <a:ext cx="8757920" cy="447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019800" imgH="3829050" progId="Paint.Picture">
                  <p:embed/>
                </p:oleObj>
              </mc:Choice>
              <mc:Fallback>
                <p:oleObj name="" r:id="rId1" imgW="6019800" imgH="38290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14500" y="1931670"/>
                        <a:ext cx="8757920" cy="4471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Deleting a node in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78025"/>
          <a:ext cx="10516235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29575" imgH="3886200" progId="Paint.Picture">
                  <p:embed/>
                </p:oleObj>
              </mc:Choice>
              <mc:Fallback>
                <p:oleObj name="" r:id="rId1" imgW="8029575" imgH="3886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78025"/>
                        <a:ext cx="10516235" cy="460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74850"/>
          <a:ext cx="9934575" cy="457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286750" imgH="4114800" progId="Paint.Picture">
                  <p:embed/>
                </p:oleObj>
              </mc:Choice>
              <mc:Fallback>
                <p:oleObj name="" r:id="rId1" imgW="8286750" imgH="41148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74850"/>
                        <a:ext cx="9934575" cy="4578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691005"/>
          <a:ext cx="9270365" cy="488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981825" imgH="4419600" progId="Paint.Picture">
                  <p:embed/>
                </p:oleObj>
              </mc:Choice>
              <mc:Fallback>
                <p:oleObj name="" r:id="rId1" imgW="6981825" imgH="44196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005"/>
                        <a:ext cx="9270365" cy="4884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 to Trees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094740" y="1690370"/>
          <a:ext cx="10165715" cy="4753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362950" imgH="3933825" progId="Paint.Picture">
                  <p:embed/>
                </p:oleObj>
              </mc:Choice>
              <mc:Fallback>
                <p:oleObj name="" r:id="rId1" imgW="8362950" imgH="39338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4740" y="1690370"/>
                        <a:ext cx="10165715" cy="4753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Guidelines to delete a node in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983740"/>
          <a:ext cx="10516235" cy="454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115300" imgH="3248025" progId="Paint.Picture">
                  <p:embed/>
                </p:oleObj>
              </mc:Choice>
              <mc:Fallback>
                <p:oleObj name="" r:id="rId1" imgW="8115300" imgH="3248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983740"/>
                        <a:ext cx="10516235" cy="454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235"/>
            <a:ext cx="10515600" cy="542290"/>
          </a:xfrm>
        </p:spPr>
        <p:txBody>
          <a:bodyPr>
            <a:normAutofit fontScale="90000"/>
          </a:bodyPr>
          <a:p>
            <a:r>
              <a:rPr lang="en-US"/>
              <a:t>C-function for deletion in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44780" y="756285"/>
          <a:ext cx="11849735" cy="599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267825" imgH="4714875" progId="Paint.Picture">
                  <p:embed/>
                </p:oleObj>
              </mc:Choice>
              <mc:Fallback>
                <p:oleObj name="" r:id="rId1" imgW="9267825" imgH="4714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4780" y="756285"/>
                        <a:ext cx="11849735" cy="599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170"/>
            <a:ext cx="10515600" cy="1325563"/>
          </a:xfrm>
        </p:spPr>
        <p:txBody>
          <a:bodyPr/>
          <a:p>
            <a:pPr algn="ctr"/>
            <a:r>
              <a:rPr lang="en-US"/>
              <a:t>AVL Tree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Balanced Binary Search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1878330"/>
          <a:ext cx="10515600" cy="4676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286875" imgH="5048250" progId="Paint.Picture">
                  <p:embed/>
                </p:oleObj>
              </mc:Choice>
              <mc:Fallback>
                <p:oleObj name="" r:id="rId1" imgW="9286875" imgH="5048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878330"/>
                        <a:ext cx="10515600" cy="4676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BST-Time complexity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ChangeAspect="1"/>
          </p:cNvGraphicFramePr>
          <p:nvPr>
            <p:ph sz="half" idx="1"/>
          </p:nvPr>
        </p:nvGraphicFramePr>
        <p:xfrm>
          <a:off x="838200" y="2283460"/>
          <a:ext cx="5181600" cy="3434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6753225" imgH="4476750" progId="Paint.Picture">
                  <p:embed/>
                </p:oleObj>
              </mc:Choice>
              <mc:Fallback>
                <p:oleObj name="" r:id="rId1" imgW="6753225" imgH="44767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283460"/>
                        <a:ext cx="5181600" cy="3434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Content Placeholder 9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171700"/>
          <a:ext cx="5181600" cy="284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6810375" imgH="3733800" progId="Paint.Picture">
                  <p:embed/>
                </p:oleObj>
              </mc:Choice>
              <mc:Fallback>
                <p:oleObj name="" r:id="rId3" imgW="6810375" imgH="37338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171700"/>
                        <a:ext cx="5181600" cy="284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Balanced and unbalanced 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440305"/>
          <a:ext cx="5181600" cy="3121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829425" imgH="4114800" progId="Paint.Picture">
                  <p:embed/>
                </p:oleObj>
              </mc:Choice>
              <mc:Fallback>
                <p:oleObj name="" r:id="rId1" imgW="6829425" imgH="41148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440305"/>
                        <a:ext cx="5181600" cy="3121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228850"/>
          <a:ext cx="5181600" cy="3544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362700" imgH="4352925" progId="Paint.Picture">
                  <p:embed/>
                </p:oleObj>
              </mc:Choice>
              <mc:Fallback>
                <p:oleObj name="" r:id="rId3" imgW="6362700" imgH="43529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228850"/>
                        <a:ext cx="5181600" cy="3544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Algorithms for BBST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382520"/>
          <a:ext cx="5181600" cy="323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419850" imgH="4010025" progId="Paint.Picture">
                  <p:embed/>
                </p:oleObj>
              </mc:Choice>
              <mc:Fallback>
                <p:oleObj name="" r:id="rId1" imgW="6419850" imgH="40100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382520"/>
                        <a:ext cx="5181600" cy="323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557145"/>
          <a:ext cx="5181600" cy="2887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905625" imgH="3848100" progId="Paint.Picture">
                  <p:embed/>
                </p:oleObj>
              </mc:Choice>
              <mc:Fallback>
                <p:oleObj name="" r:id="rId3" imgW="6905625" imgH="38481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557145"/>
                        <a:ext cx="5181600" cy="2887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AVL Tree Properties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838200" y="2634615"/>
          <a:ext cx="5181600" cy="2732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953250" imgH="3667125" progId="Paint.Picture">
                  <p:embed/>
                </p:oleObj>
              </mc:Choice>
              <mc:Fallback>
                <p:oleObj name="" r:id="rId1" imgW="6953250" imgH="36671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2634615"/>
                        <a:ext cx="5181600" cy="2732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172200" y="2383790"/>
          <a:ext cx="5181600" cy="323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096125" imgH="4429125" progId="Paint.Picture">
                  <p:embed/>
                </p:oleObj>
              </mc:Choice>
              <mc:Fallback>
                <p:oleObj name="" r:id="rId3" imgW="7096125" imgH="44291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2200" y="2383790"/>
                        <a:ext cx="5181600" cy="3234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Balace factor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Balance factor = </a:t>
            </a:r>
            <a:endParaRPr lang="en-US"/>
          </a:p>
          <a:p>
            <a:pPr marL="0" indent="0">
              <a:buNone/>
            </a:pPr>
            <a:r>
              <a:rPr lang="en-US"/>
              <a:t>                    height(LST)-height(RST)</a:t>
            </a:r>
            <a:endParaRPr lang="en-US"/>
          </a:p>
          <a:p>
            <a:pPr marL="0" indent="0">
              <a:buNone/>
            </a:pPr>
            <a:r>
              <a:rPr lang="en-US"/>
              <a:t>If balance factor is -1 or 0 or 1 then its balanced otherwise its unbalanced.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Balancing Factor Example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58695" y="22745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10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85850" y="387667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73170" y="396430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0"/>
          </p:cNvCxnSpPr>
          <p:nvPr/>
        </p:nvCxnSpPr>
        <p:spPr>
          <a:xfrm flipH="1">
            <a:off x="1543050" y="305498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3039110" y="3054985"/>
            <a:ext cx="868045" cy="10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1177290" y="351409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123055" y="34950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173095" y="218884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80450" y="28397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10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07605" y="44418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62235" y="1282065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16" name="Straight Connector 15"/>
          <p:cNvCxnSpPr>
            <a:stCxn id="13" idx="3"/>
            <a:endCxn id="14" idx="0"/>
          </p:cNvCxnSpPr>
          <p:nvPr/>
        </p:nvCxnSpPr>
        <p:spPr>
          <a:xfrm flipH="1">
            <a:off x="7950200" y="362013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7540625" y="409384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10396220" y="84391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8879205" y="237426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cxnSp>
        <p:nvCxnSpPr>
          <p:cNvPr id="21" name="Straight Connector 20"/>
          <p:cNvCxnSpPr>
            <a:stCxn id="15" idx="3"/>
            <a:endCxn id="13" idx="7"/>
          </p:cNvCxnSpPr>
          <p:nvPr/>
        </p:nvCxnSpPr>
        <p:spPr>
          <a:xfrm flipH="1">
            <a:off x="9460865" y="2056130"/>
            <a:ext cx="935355" cy="917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Hypothetical family tree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3599815" y="2052955"/>
          <a:ext cx="4991100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991100" imgH="3895725" progId="Paint.Picture">
                  <p:embed/>
                </p:oleObj>
              </mc:Choice>
              <mc:Fallback>
                <p:oleObj name="" r:id="rId1" imgW="4991100" imgH="38957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99815" y="2052955"/>
                        <a:ext cx="4991100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35" y="186690"/>
            <a:ext cx="10515600" cy="655955"/>
          </a:xfrm>
        </p:spPr>
        <p:txBody>
          <a:bodyPr>
            <a:normAutofit fontScale="90000"/>
          </a:bodyPr>
          <a:p>
            <a:r>
              <a:rPr lang="en-US"/>
              <a:t>LL Imbalance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53450" y="22745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10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80605" y="387667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067925" y="396430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0"/>
          </p:cNvCxnSpPr>
          <p:nvPr/>
        </p:nvCxnSpPr>
        <p:spPr>
          <a:xfrm flipH="1">
            <a:off x="7852410" y="305498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9348470" y="3054985"/>
            <a:ext cx="868045" cy="10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472045" y="351409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417810" y="34950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467850" y="218884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3190" y="34385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10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490345" y="504063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2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44975" y="1880870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20" name="Straight Connector 19"/>
          <p:cNvCxnSpPr>
            <a:stCxn id="17" idx="3"/>
            <a:endCxn id="18" idx="0"/>
          </p:cNvCxnSpPr>
          <p:nvPr/>
        </p:nvCxnSpPr>
        <p:spPr>
          <a:xfrm flipH="1">
            <a:off x="1947545" y="423354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1523365" y="469265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861945" y="297307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cxnSp>
        <p:nvCxnSpPr>
          <p:cNvPr id="24" name="Straight Connector 23"/>
          <p:cNvCxnSpPr>
            <a:stCxn id="19" idx="3"/>
            <a:endCxn id="17" idx="7"/>
          </p:cNvCxnSpPr>
          <p:nvPr/>
        </p:nvCxnSpPr>
        <p:spPr>
          <a:xfrm flipH="1">
            <a:off x="3443605" y="2669540"/>
            <a:ext cx="935355" cy="917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4552950" y="132270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3555365" y="2515870"/>
            <a:ext cx="27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2061210" y="4117975"/>
            <a:ext cx="27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28" name="Right Arrow 27"/>
          <p:cNvSpPr/>
          <p:nvPr/>
        </p:nvSpPr>
        <p:spPr>
          <a:xfrm>
            <a:off x="5596890" y="337629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159375" y="3964305"/>
            <a:ext cx="1798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Rotate Clockwise</a:t>
            </a:r>
            <a:endParaRPr lang="en-US" b="1"/>
          </a:p>
        </p:txBody>
      </p:sp>
      <p:sp>
        <p:nvSpPr>
          <p:cNvPr id="30" name="Text Box 29"/>
          <p:cNvSpPr txBox="1"/>
          <p:nvPr/>
        </p:nvSpPr>
        <p:spPr>
          <a:xfrm>
            <a:off x="3110230" y="5697855"/>
            <a:ext cx="897636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Assume height of leaf node is 1.</a:t>
            </a:r>
            <a:endParaRPr lang="en-US" b="1"/>
          </a:p>
          <a:p>
            <a:r>
              <a:rPr lang="en-US" b="1"/>
              <a:t>The above scenario is called LL imbalance.  Whenever we have LL imbalance, we are going to </a:t>
            </a:r>
            <a:endParaRPr lang="en-US" b="1"/>
          </a:p>
          <a:p>
            <a:r>
              <a:rPr lang="en-US" b="1"/>
              <a:t>rotate clockwise.</a:t>
            </a:r>
            <a:endParaRPr lang="en-US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35" y="186690"/>
            <a:ext cx="10515600" cy="655955"/>
          </a:xfrm>
        </p:spPr>
        <p:txBody>
          <a:bodyPr>
            <a:normAutofit fontScale="90000"/>
          </a:bodyPr>
          <a:p>
            <a:r>
              <a:rPr lang="en-US"/>
              <a:t>RR Imbalance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53450" y="22745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80605" y="387667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067925" y="396430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50</a:t>
            </a:r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0"/>
          </p:cNvCxnSpPr>
          <p:nvPr/>
        </p:nvCxnSpPr>
        <p:spPr>
          <a:xfrm flipH="1">
            <a:off x="7852410" y="305498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9348470" y="3054985"/>
            <a:ext cx="868045" cy="10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472045" y="351409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417810" y="34950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467850" y="218884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3190" y="34385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18050" y="48215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50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5305" y="2158365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20" name="Straight Connector 19"/>
          <p:cNvCxnSpPr>
            <a:endCxn id="18" idx="1"/>
          </p:cNvCxnSpPr>
          <p:nvPr/>
        </p:nvCxnSpPr>
        <p:spPr>
          <a:xfrm>
            <a:off x="3468370" y="4180205"/>
            <a:ext cx="1383665" cy="77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4860925" y="442277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971165" y="3007995"/>
            <a:ext cx="368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-1</a:t>
            </a:r>
            <a:endParaRPr lang="en-US"/>
          </a:p>
        </p:txBody>
      </p:sp>
      <p:cxnSp>
        <p:nvCxnSpPr>
          <p:cNvPr id="24" name="Straight Connector 23"/>
          <p:cNvCxnSpPr>
            <a:stCxn id="19" idx="5"/>
          </p:cNvCxnSpPr>
          <p:nvPr/>
        </p:nvCxnSpPr>
        <p:spPr>
          <a:xfrm>
            <a:off x="1315720" y="2932430"/>
            <a:ext cx="1437640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887095" y="1731645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-2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 rot="10980000" flipH="1" flipV="1">
            <a:off x="4038600" y="3958590"/>
            <a:ext cx="24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1986280" y="2820670"/>
            <a:ext cx="311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28" name="Right Arrow 27"/>
          <p:cNvSpPr/>
          <p:nvPr/>
        </p:nvSpPr>
        <p:spPr>
          <a:xfrm>
            <a:off x="5596890" y="255841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5159375" y="3146425"/>
            <a:ext cx="2244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Rotate Anti Clockwise</a:t>
            </a:r>
            <a:endParaRPr lang="en-US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35" y="186690"/>
            <a:ext cx="10515600" cy="655955"/>
          </a:xfrm>
        </p:spPr>
        <p:txBody>
          <a:bodyPr>
            <a:normAutofit fontScale="90000"/>
          </a:bodyPr>
          <a:p>
            <a:r>
              <a:rPr lang="en-US"/>
              <a:t>RL Imbalance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53450" y="401256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35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80605" y="56146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067925" y="57023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0"/>
          </p:cNvCxnSpPr>
          <p:nvPr/>
        </p:nvCxnSpPr>
        <p:spPr>
          <a:xfrm flipH="1">
            <a:off x="7837805" y="480758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9333865" y="4807585"/>
            <a:ext cx="868045" cy="10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472045" y="525208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417810" y="523303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467850" y="39268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3190" y="343852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6115" y="4791075"/>
            <a:ext cx="89979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35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5305" y="2158365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43280" y="433260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2971165" y="3007995"/>
            <a:ext cx="368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-1</a:t>
            </a:r>
            <a:endParaRPr lang="en-US"/>
          </a:p>
        </p:txBody>
      </p:sp>
      <p:cxnSp>
        <p:nvCxnSpPr>
          <p:cNvPr id="24" name="Straight Connector 23"/>
          <p:cNvCxnSpPr>
            <a:stCxn id="19" idx="5"/>
          </p:cNvCxnSpPr>
          <p:nvPr/>
        </p:nvCxnSpPr>
        <p:spPr>
          <a:xfrm>
            <a:off x="1315720" y="2932430"/>
            <a:ext cx="1437640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887095" y="1731645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-2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 rot="10980000" flipH="1" flipV="1">
            <a:off x="4038600" y="3958590"/>
            <a:ext cx="24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1986280" y="2820670"/>
            <a:ext cx="311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28" name="Right Arrow 27"/>
          <p:cNvSpPr/>
          <p:nvPr/>
        </p:nvSpPr>
        <p:spPr>
          <a:xfrm>
            <a:off x="5260975" y="480758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385310" y="5395595"/>
            <a:ext cx="2895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Step2: Rotate Anti Clockwise</a:t>
            </a:r>
            <a:endParaRPr lang="en-US" b="1"/>
          </a:p>
        </p:txBody>
      </p:sp>
      <p:cxnSp>
        <p:nvCxnSpPr>
          <p:cNvPr id="3" name="Straight Connector 2"/>
          <p:cNvCxnSpPr>
            <a:stCxn id="17" idx="3"/>
            <a:endCxn id="18" idx="7"/>
          </p:cNvCxnSpPr>
          <p:nvPr/>
        </p:nvCxnSpPr>
        <p:spPr>
          <a:xfrm flipH="1">
            <a:off x="1433830" y="4218940"/>
            <a:ext cx="1363345" cy="70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2113280" y="4525010"/>
            <a:ext cx="27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13" name="Oval 12"/>
          <p:cNvSpPr/>
          <p:nvPr/>
        </p:nvSpPr>
        <p:spPr>
          <a:xfrm>
            <a:off x="9274810" y="25869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35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202670" y="38430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46925" y="1306830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16" name="Straight Connector 15"/>
          <p:cNvCxnSpPr>
            <a:endCxn id="14" idx="1"/>
          </p:cNvCxnSpPr>
          <p:nvPr/>
        </p:nvCxnSpPr>
        <p:spPr>
          <a:xfrm>
            <a:off x="9952990" y="3216275"/>
            <a:ext cx="1383665" cy="77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11345545" y="34442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9582785" y="2156460"/>
            <a:ext cx="368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-1</a:t>
            </a:r>
            <a:endParaRPr lang="en-US"/>
          </a:p>
        </p:txBody>
      </p:sp>
      <p:cxnSp>
        <p:nvCxnSpPr>
          <p:cNvPr id="31" name="Straight Connector 30"/>
          <p:cNvCxnSpPr>
            <a:stCxn id="15" idx="5"/>
          </p:cNvCxnSpPr>
          <p:nvPr/>
        </p:nvCxnSpPr>
        <p:spPr>
          <a:xfrm>
            <a:off x="7927340" y="2095500"/>
            <a:ext cx="1437640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7498715" y="880110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-2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 rot="10980000" flipH="1" flipV="1">
            <a:off x="10650220" y="3107055"/>
            <a:ext cx="24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34" name="Text Box 33"/>
          <p:cNvSpPr txBox="1"/>
          <p:nvPr/>
        </p:nvSpPr>
        <p:spPr>
          <a:xfrm>
            <a:off x="8597900" y="1969135"/>
            <a:ext cx="311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35" name="Right Arrow 34"/>
          <p:cNvSpPr/>
          <p:nvPr/>
        </p:nvSpPr>
        <p:spPr>
          <a:xfrm>
            <a:off x="5173345" y="213487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4735830" y="2722880"/>
            <a:ext cx="2501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Step 1: Rotate Clockwise</a:t>
            </a:r>
            <a:endParaRPr lang="en-US" b="1"/>
          </a:p>
        </p:txBody>
      </p:sp>
      <p:sp>
        <p:nvSpPr>
          <p:cNvPr id="38" name="Text Box 37"/>
          <p:cNvSpPr txBox="1"/>
          <p:nvPr/>
        </p:nvSpPr>
        <p:spPr>
          <a:xfrm>
            <a:off x="9150985" y="1136015"/>
            <a:ext cx="3063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It should be binary search tree</a:t>
            </a:r>
            <a:endParaRPr lang="en-US" b="1"/>
          </a:p>
          <a:p>
            <a:r>
              <a:rPr lang="en-US" b="1"/>
              <a:t>in this stage</a:t>
            </a:r>
            <a:endParaRPr lang="en-US" b="1"/>
          </a:p>
        </p:txBody>
      </p:sp>
      <p:sp>
        <p:nvSpPr>
          <p:cNvPr id="39" name="Text Box 38"/>
          <p:cNvSpPr txBox="1"/>
          <p:nvPr/>
        </p:nvSpPr>
        <p:spPr>
          <a:xfrm>
            <a:off x="8493760" y="5429885"/>
            <a:ext cx="13849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It should be binary search tree</a:t>
            </a:r>
            <a:endParaRPr lang="en-US" b="1"/>
          </a:p>
          <a:p>
            <a:r>
              <a:rPr lang="en-US" b="1"/>
              <a:t>in this stage</a:t>
            </a:r>
            <a:endParaRPr lang="en-US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35" y="186690"/>
            <a:ext cx="10515600" cy="655955"/>
          </a:xfrm>
        </p:spPr>
        <p:txBody>
          <a:bodyPr>
            <a:normAutofit fontScale="90000"/>
          </a:bodyPr>
          <a:p>
            <a:r>
              <a:rPr lang="en-US"/>
              <a:t>LR Imbalance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53450" y="380809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80605" y="54102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067925" y="549783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50</a:t>
            </a:r>
            <a:endParaRPr lang="en-US"/>
          </a:p>
        </p:txBody>
      </p:sp>
      <p:cxnSp>
        <p:nvCxnSpPr>
          <p:cNvPr id="8" name="Straight Connector 7"/>
          <p:cNvCxnSpPr>
            <a:stCxn id="5" idx="3"/>
            <a:endCxn id="6" idx="0"/>
          </p:cNvCxnSpPr>
          <p:nvPr/>
        </p:nvCxnSpPr>
        <p:spPr>
          <a:xfrm flipH="1">
            <a:off x="7837805" y="457390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5" idx="5"/>
            <a:endCxn id="7" idx="1"/>
          </p:cNvCxnSpPr>
          <p:nvPr/>
        </p:nvCxnSpPr>
        <p:spPr>
          <a:xfrm>
            <a:off x="9333865" y="4573905"/>
            <a:ext cx="868045" cy="104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472045" y="504761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0417810" y="502856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9467850" y="372237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5600" y="438785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10460" y="577088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50</a:t>
            </a: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94610" y="2830195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20" name="Straight Connector 19"/>
          <p:cNvCxnSpPr>
            <a:endCxn id="18" idx="1"/>
          </p:cNvCxnSpPr>
          <p:nvPr/>
        </p:nvCxnSpPr>
        <p:spPr>
          <a:xfrm>
            <a:off x="1160780" y="5144135"/>
            <a:ext cx="1383665" cy="77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2687955" y="5301615"/>
            <a:ext cx="45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2762885" y="2274570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 rot="10980000" flipH="1" flipV="1">
            <a:off x="1418590" y="3392805"/>
            <a:ext cx="24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27" name="Text Box 26"/>
          <p:cNvSpPr txBox="1"/>
          <p:nvPr/>
        </p:nvSpPr>
        <p:spPr>
          <a:xfrm>
            <a:off x="1359535" y="5551170"/>
            <a:ext cx="311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R</a:t>
            </a:r>
            <a:endParaRPr lang="en-US" b="1"/>
          </a:p>
        </p:txBody>
      </p:sp>
      <p:sp>
        <p:nvSpPr>
          <p:cNvPr id="28" name="Right Arrow 27"/>
          <p:cNvSpPr/>
          <p:nvPr/>
        </p:nvSpPr>
        <p:spPr>
          <a:xfrm>
            <a:off x="4983480" y="477837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4545965" y="5293360"/>
            <a:ext cx="2501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Step2: Rotate  Clockwise</a:t>
            </a:r>
            <a:endParaRPr lang="en-US" b="1"/>
          </a:p>
        </p:txBody>
      </p:sp>
      <p:cxnSp>
        <p:nvCxnSpPr>
          <p:cNvPr id="3" name="Straight Connector 2"/>
          <p:cNvCxnSpPr>
            <a:stCxn id="19" idx="2"/>
            <a:endCxn id="17" idx="0"/>
          </p:cNvCxnSpPr>
          <p:nvPr/>
        </p:nvCxnSpPr>
        <p:spPr>
          <a:xfrm flipH="1">
            <a:off x="812800" y="3283585"/>
            <a:ext cx="1781810" cy="110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538480" y="3978910"/>
            <a:ext cx="39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-1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51240" y="162750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50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78395" y="32296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40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33025" y="69850"/>
            <a:ext cx="914400" cy="906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30</a:t>
            </a:r>
            <a:endParaRPr lang="en-US"/>
          </a:p>
        </p:txBody>
      </p:sp>
      <p:cxnSp>
        <p:nvCxnSpPr>
          <p:cNvPr id="16" name="Straight Connector 15"/>
          <p:cNvCxnSpPr>
            <a:stCxn id="13" idx="3"/>
            <a:endCxn id="14" idx="0"/>
          </p:cNvCxnSpPr>
          <p:nvPr/>
        </p:nvCxnSpPr>
        <p:spPr>
          <a:xfrm flipH="1">
            <a:off x="7935595" y="2422525"/>
            <a:ext cx="849630" cy="82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7511415" y="288163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0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8849995" y="124968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</a:t>
            </a:r>
            <a:endParaRPr lang="en-US"/>
          </a:p>
        </p:txBody>
      </p:sp>
      <p:cxnSp>
        <p:nvCxnSpPr>
          <p:cNvPr id="31" name="Straight Connector 30"/>
          <p:cNvCxnSpPr>
            <a:stCxn id="15" idx="3"/>
            <a:endCxn id="13" idx="7"/>
          </p:cNvCxnSpPr>
          <p:nvPr/>
        </p:nvCxnSpPr>
        <p:spPr>
          <a:xfrm flipH="1">
            <a:off x="9431655" y="858520"/>
            <a:ext cx="935355" cy="917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31"/>
          <p:cNvSpPr txBox="1"/>
          <p:nvPr/>
        </p:nvSpPr>
        <p:spPr>
          <a:xfrm>
            <a:off x="9869170" y="13970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9543415" y="704850"/>
            <a:ext cx="27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34" name="Text Box 33"/>
          <p:cNvSpPr txBox="1"/>
          <p:nvPr/>
        </p:nvSpPr>
        <p:spPr>
          <a:xfrm>
            <a:off x="8049260" y="2306955"/>
            <a:ext cx="279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L</a:t>
            </a:r>
            <a:endParaRPr lang="en-US" b="1"/>
          </a:p>
        </p:txBody>
      </p:sp>
      <p:sp>
        <p:nvSpPr>
          <p:cNvPr id="35" name="Right Arrow 34"/>
          <p:cNvSpPr/>
          <p:nvPr/>
        </p:nvSpPr>
        <p:spPr>
          <a:xfrm>
            <a:off x="5022850" y="2407920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4585335" y="2922905"/>
            <a:ext cx="2947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Step1: Rotate  Anti Clockwise</a:t>
            </a:r>
            <a:endParaRPr lang="en-US" b="1"/>
          </a:p>
        </p:txBody>
      </p:sp>
      <p:sp>
        <p:nvSpPr>
          <p:cNvPr id="37" name="Text Box 36"/>
          <p:cNvSpPr txBox="1"/>
          <p:nvPr/>
        </p:nvSpPr>
        <p:spPr>
          <a:xfrm>
            <a:off x="9150985" y="2552700"/>
            <a:ext cx="3063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It should be binary search tree</a:t>
            </a:r>
            <a:endParaRPr lang="en-US" b="1"/>
          </a:p>
          <a:p>
            <a:r>
              <a:rPr lang="en-US" b="1"/>
              <a:t>in this stage</a:t>
            </a:r>
            <a:endParaRPr lang="en-US" b="1"/>
          </a:p>
        </p:txBody>
      </p:sp>
      <p:sp>
        <p:nvSpPr>
          <p:cNvPr id="38" name="Text Box 37"/>
          <p:cNvSpPr txBox="1"/>
          <p:nvPr/>
        </p:nvSpPr>
        <p:spPr>
          <a:xfrm>
            <a:off x="8343265" y="5571490"/>
            <a:ext cx="1663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It should be binary search tree</a:t>
            </a:r>
            <a:endParaRPr lang="en-US" b="1"/>
          </a:p>
          <a:p>
            <a:r>
              <a:rPr lang="en-US" b="1"/>
              <a:t>in this stage</a:t>
            </a:r>
            <a:endParaRPr lang="en-US" b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328442" y="1825625"/>
          <a:ext cx="553511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6057900" imgH="4762500" progId="Paint.Picture">
                  <p:embed/>
                </p:oleObj>
              </mc:Choice>
              <mc:Fallback>
                <p:oleObj name="" r:id="rId1" imgW="6057900" imgH="47625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28442" y="1825625"/>
                        <a:ext cx="5535115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798955" y="1301750"/>
          <a:ext cx="8369300" cy="541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010275" imgH="4810125" progId="Paint.Picture">
                  <p:embed/>
                </p:oleObj>
              </mc:Choice>
              <mc:Fallback>
                <p:oleObj name="" r:id="rId1" imgW="6010275" imgH="48101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8955" y="1301750"/>
                        <a:ext cx="8369300" cy="541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245995" y="1437005"/>
          <a:ext cx="8576945" cy="506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229225" imgH="3667125" progId="Paint.Picture">
                  <p:embed/>
                </p:oleObj>
              </mc:Choice>
              <mc:Fallback>
                <p:oleObj name="" r:id="rId1" imgW="5229225" imgH="36671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5995" y="1437005"/>
                        <a:ext cx="8576945" cy="5066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503045" y="277495"/>
          <a:ext cx="9506585" cy="631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391275" imgH="4676775" progId="Paint.Picture">
                  <p:embed/>
                </p:oleObj>
              </mc:Choice>
              <mc:Fallback>
                <p:oleObj name="" r:id="rId1" imgW="6391275" imgH="46767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3045" y="277495"/>
                        <a:ext cx="9506585" cy="6316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551180" y="285750"/>
          <a:ext cx="11257915" cy="62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638925" imgH="3829050" progId="Paint.Picture">
                  <p:embed/>
                </p:oleObj>
              </mc:Choice>
              <mc:Fallback>
                <p:oleObj name="" r:id="rId1" imgW="6638925" imgH="38290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1180" y="285750"/>
                        <a:ext cx="11257915" cy="622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BST vs BBST Time Complexity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</a:tblGrid>
              <a:tr h="685800">
                <a:tc>
                  <a:txBody>
                    <a:bodyPr/>
                    <a:p>
                      <a:r>
                        <a:rPr lang="en-US" dirty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Binary Search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/>
                        <a:t>Balanced Binary Search Tree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p>
                      <a:r>
                        <a:rPr lang="en-US" dirty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O(logn)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p>
                      <a:r>
                        <a:rPr lang="en-US" dirty="0"/>
                        <a:t>Height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</a:t>
                      </a:r>
                      <a:r>
                        <a:rPr lang="en-US" dirty="0" err="1" smtClean="0"/>
                        <a:t>logn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685800">
                <a:tc>
                  <a:txBody>
                    <a:bodyPr/>
                    <a:p>
                      <a:r>
                        <a:rPr lang="en-US" dirty="0"/>
                        <a:t>Insertion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dirty="0" smtClean="0"/>
                        <a:t>O(logn)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3217545" y="5103495"/>
            <a:ext cx="734822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Note:</a:t>
            </a:r>
            <a:r>
              <a:rPr lang="en-US"/>
              <a:t> During insertion, height is log(n) so insertion is O(logn)</a:t>
            </a:r>
            <a:endParaRPr lang="en-US"/>
          </a:p>
          <a:p>
            <a:r>
              <a:rPr lang="en-US"/>
              <a:t>You need to balance, so to find imbalance, its of maximum order of height so </a:t>
            </a:r>
            <a:endParaRPr lang="en-US"/>
          </a:p>
          <a:p>
            <a:r>
              <a:rPr lang="en-US"/>
              <a:t>its of log(n), finally rotations take one or two.</a:t>
            </a:r>
            <a:endParaRPr lang="en-US"/>
          </a:p>
          <a:p>
            <a:endParaRPr lang="en-US"/>
          </a:p>
          <a:p>
            <a:r>
              <a:rPr lang="en-US"/>
              <a:t>Total: O(logn)+O(logn)+constant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for Tree Construction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375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#include &lt;stdio.h&gt;</a:t>
            </a:r>
            <a:endParaRPr lang="en-US"/>
          </a:p>
          <a:p>
            <a:pPr marL="0" indent="0">
              <a:buNone/>
            </a:pPr>
            <a:r>
              <a:rPr lang="en-US"/>
              <a:t>#include &lt;stdlib.h&gt;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struct node</a:t>
            </a:r>
            <a:endParaRPr lang="en-US"/>
          </a:p>
          <a:p>
            <a:pPr marL="0" indent="0">
              <a:buNone/>
            </a:pPr>
            <a:r>
              <a:rPr lang="en-US"/>
              <a:t>{</a:t>
            </a:r>
            <a:endParaRPr lang="en-US"/>
          </a:p>
          <a:p>
            <a:pPr marL="0" indent="0">
              <a:buNone/>
            </a:pPr>
            <a:r>
              <a:rPr lang="en-US"/>
              <a:t> int info;</a:t>
            </a:r>
            <a:endParaRPr lang="en-US"/>
          </a:p>
          <a:p>
            <a:pPr marL="0" indent="0">
              <a:buNone/>
            </a:pPr>
            <a:r>
              <a:rPr lang="en-US"/>
              <a:t>struct node* left; 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struct node</a:t>
            </a:r>
            <a:r>
              <a:rPr lang="en-US"/>
              <a:t>*right;</a:t>
            </a:r>
            <a:endParaRPr lang="en-US"/>
          </a:p>
          <a:p>
            <a:pPr marL="0" indent="0">
              <a:buNone/>
            </a:pPr>
            <a:r>
              <a:rPr lang="en-US"/>
              <a:t> };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333240" y="1826895"/>
            <a:ext cx="7713980" cy="3846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/>
              <a:t>struct node* createnode(int key)</a:t>
            </a:r>
            <a:endParaRPr lang="en-US" sz="2000"/>
          </a:p>
          <a:p>
            <a:r>
              <a:rPr lang="en-US" sz="2000"/>
              <a:t>{</a:t>
            </a:r>
            <a:endParaRPr lang="en-US" sz="2000"/>
          </a:p>
          <a:p>
            <a:r>
              <a:rPr lang="en-US" sz="2000"/>
              <a:t>    struct node* newnode = (struct node*)malloc(sizeof(struct node));</a:t>
            </a:r>
            <a:endParaRPr lang="en-US" sz="2000"/>
          </a:p>
          <a:p>
            <a:endParaRPr lang="en-US" sz="2000"/>
          </a:p>
          <a:p>
            <a:r>
              <a:rPr lang="en-US" sz="2000"/>
              <a:t>    newnode-&gt;info = key;</a:t>
            </a:r>
            <a:endParaRPr lang="en-US" sz="2000"/>
          </a:p>
          <a:p>
            <a:endParaRPr lang="en-US" sz="2000"/>
          </a:p>
          <a:p>
            <a:r>
              <a:rPr lang="en-US" sz="2000"/>
              <a:t>    newnode-&gt;left = NULL;</a:t>
            </a:r>
            <a:endParaRPr lang="en-US" sz="2000"/>
          </a:p>
          <a:p>
            <a:endParaRPr lang="en-US" sz="2000"/>
          </a:p>
          <a:p>
            <a:r>
              <a:rPr lang="en-US" sz="2000"/>
              <a:t>    newnode-&gt;right = NULL;</a:t>
            </a:r>
            <a:endParaRPr lang="en-US" sz="2000"/>
          </a:p>
          <a:p>
            <a:r>
              <a:rPr lang="en-US" sz="2000"/>
              <a:t> </a:t>
            </a:r>
            <a:endParaRPr lang="en-US" sz="2000"/>
          </a:p>
          <a:p>
            <a:r>
              <a:rPr lang="en-US" sz="2000"/>
              <a:t>    return(newnode);</a:t>
            </a:r>
            <a:endParaRPr lang="en-US" sz="2000"/>
          </a:p>
          <a:p>
            <a:r>
              <a:rPr lang="en-US" sz="2400"/>
              <a:t>}</a:t>
            </a:r>
            <a:endParaRPr lang="en-US"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430" y="2504440"/>
            <a:ext cx="10515600" cy="1325563"/>
          </a:xfrm>
        </p:spPr>
        <p:txBody>
          <a:bodyPr/>
          <a:p>
            <a:pPr algn="ctr"/>
            <a:r>
              <a:rPr lang="en-US"/>
              <a:t>2-3 Tree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2-3 Tree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788795" y="1802765"/>
          <a:ext cx="8173720" cy="4868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153025" imgH="3800475" progId="Paint.Picture">
                  <p:embed/>
                </p:oleObj>
              </mc:Choice>
              <mc:Fallback>
                <p:oleObj name="" r:id="rId1" imgW="5153025" imgH="38004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8795" y="1802765"/>
                        <a:ext cx="8173720" cy="4868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227965" y="293370"/>
          <a:ext cx="11641455" cy="6377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162550" imgH="4238625" progId="Paint.Picture">
                  <p:embed/>
                </p:oleObj>
              </mc:Choice>
              <mc:Fallback>
                <p:oleObj name="" r:id="rId1" imgW="5162550" imgH="42386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7965" y="293370"/>
                        <a:ext cx="11641455" cy="6377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sz="half" idx="1"/>
          </p:nvPr>
        </p:nvGraphicFramePr>
        <p:xfrm>
          <a:off x="366395" y="371701"/>
          <a:ext cx="5181600" cy="1879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686300" imgH="1209675" progId="Paint.Picture">
                  <p:embed/>
                </p:oleObj>
              </mc:Choice>
              <mc:Fallback>
                <p:oleObj name="" r:id="rId1" imgW="4686300" imgH="12096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6395" y="371701"/>
                        <a:ext cx="5181600" cy="1879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535940" y="2528412"/>
          <a:ext cx="4842510" cy="1801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838700" imgH="1800225" progId="Paint.Picture">
                  <p:embed/>
                </p:oleObj>
              </mc:Choice>
              <mc:Fallback>
                <p:oleObj name="" r:id="rId3" imgW="4838700" imgH="18002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940" y="2528412"/>
                        <a:ext cx="4842510" cy="1801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484505" y="4657090"/>
          <a:ext cx="4852035" cy="165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4848225" imgH="1657350" progId="Paint.Picture">
                  <p:embed/>
                </p:oleObj>
              </mc:Choice>
              <mc:Fallback>
                <p:oleObj name="" r:id="rId5" imgW="4848225" imgH="165735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505" y="4657090"/>
                        <a:ext cx="4852035" cy="165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7150100" y="371475"/>
          <a:ext cx="4404360" cy="188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4400550" imgH="1885950" progId="Paint.Picture">
                  <p:embed/>
                </p:oleObj>
              </mc:Choice>
              <mc:Fallback>
                <p:oleObj name="" r:id="rId7" imgW="4400550" imgH="188595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50100" y="371475"/>
                        <a:ext cx="4404360" cy="188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Insertion in 2-3 Tree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02870" y="2482215"/>
          <a:ext cx="5945505" cy="318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924425" imgH="2000250" progId="Paint.Picture">
                  <p:embed/>
                </p:oleObj>
              </mc:Choice>
              <mc:Fallback>
                <p:oleObj name="" r:id="rId1" imgW="4924425" imgH="20002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870" y="2482215"/>
                        <a:ext cx="5945505" cy="318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2"/>
          </p:nvPr>
        </p:nvGraphicFramePr>
        <p:xfrm>
          <a:off x="6333490" y="2589530"/>
          <a:ext cx="5707380" cy="307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4857750" imgH="1847850" progId="Paint.Picture">
                  <p:embed/>
                </p:oleObj>
              </mc:Choice>
              <mc:Fallback>
                <p:oleObj name="" r:id="rId3" imgW="4857750" imgH="18478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3490" y="2589530"/>
                        <a:ext cx="5707380" cy="307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Contd...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146050" y="1945640"/>
          <a:ext cx="6621145" cy="470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133975" imgH="2457450" progId="Paint.Picture">
                  <p:embed/>
                </p:oleObj>
              </mc:Choice>
              <mc:Fallback>
                <p:oleObj name="" r:id="rId1" imgW="5133975" imgH="2457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6050" y="1945640"/>
                        <a:ext cx="6621145" cy="470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6766560" y="1946275"/>
          <a:ext cx="5181600" cy="470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248275" imgH="3390900" progId="Paint.Picture">
                  <p:embed/>
                </p:oleObj>
              </mc:Choice>
              <mc:Fallback>
                <p:oleObj name="" r:id="rId3" imgW="5248275" imgH="33909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66560" y="1946275"/>
                        <a:ext cx="5181600" cy="470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2-3 Tree Time Complexity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6235" cy="4351655"/>
          </a:xfrm>
        </p:spPr>
        <p:txBody>
          <a:bodyPr/>
          <a:p>
            <a:r>
              <a:rPr lang="en-US"/>
              <a:t>The property of being perfectly balanced, enables the 2-3 Tree operations of insert, delete and search to have a time complexity of O(log (n))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8805"/>
            <a:ext cx="10289540" cy="58293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sz="2300"/>
              <a:t>int count = 0;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int leafnodes(struct node* newnode)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{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if(newnode != NULL)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{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leafnodes(newnode-&gt;left);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if((newnode-&gt;left == NULL) &amp;&amp; (newnode-&gt;right == NULL))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{ count++;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}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leafnodes(newnode-&gt;right);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 }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 return count;</a:t>
            </a:r>
            <a:endParaRPr lang="en-US" sz="2300"/>
          </a:p>
          <a:p>
            <a:pPr marL="0" indent="0">
              <a:buNone/>
            </a:pPr>
            <a:r>
              <a:rPr lang="en-US" sz="2300"/>
              <a:t>}</a:t>
            </a:r>
            <a:endParaRPr lang="en-US"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90" y="482600"/>
            <a:ext cx="11827510" cy="56343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/>
              <a:t>int main()</a:t>
            </a:r>
            <a:endParaRPr lang="en-US"/>
          </a:p>
          <a:p>
            <a:pPr marL="0" indent="0">
              <a:buNone/>
            </a:pPr>
            <a:r>
              <a:rPr lang="en-US"/>
              <a:t>{</a:t>
            </a:r>
            <a:endParaRPr lang="en-US"/>
          </a:p>
          <a:p>
            <a:pPr marL="0" indent="0">
              <a:buNone/>
            </a:pPr>
            <a:r>
              <a:rPr lang="en-US"/>
              <a:t>  /* Creating first Tree.*/</a:t>
            </a:r>
            <a:endParaRPr lang="en-US"/>
          </a:p>
          <a:p>
            <a:pPr marL="0" indent="0">
              <a:buNone/>
            </a:pPr>
            <a:r>
              <a:rPr lang="en-US"/>
              <a:t> struct node *newnode = createnode(25);</a:t>
            </a:r>
            <a:endParaRPr lang="en-US"/>
          </a:p>
          <a:p>
            <a:pPr marL="0" indent="0">
              <a:buNone/>
            </a:pPr>
            <a:r>
              <a:rPr lang="en-US"/>
              <a:t>newnode-&gt;left = createnode(27);</a:t>
            </a:r>
            <a:endParaRPr lang="en-US"/>
          </a:p>
          <a:p>
            <a:pPr marL="0" indent="0">
              <a:buNone/>
            </a:pPr>
            <a:r>
              <a:rPr lang="en-US"/>
              <a:t>newnode-&gt;right = createnode(19);</a:t>
            </a:r>
            <a:endParaRPr lang="en-US"/>
          </a:p>
          <a:p>
            <a:pPr marL="0" indent="0">
              <a:buNone/>
            </a:pPr>
            <a:r>
              <a:rPr lang="en-US"/>
              <a:t>newnode-&gt;left-&gt;left = createnode(17);</a:t>
            </a:r>
            <a:endParaRPr lang="en-US"/>
          </a:p>
          <a:p>
            <a:pPr marL="0" indent="0">
              <a:buNone/>
            </a:pPr>
            <a:r>
              <a:rPr lang="en-US"/>
              <a:t>newnode-&gt;left-&gt;right = createnode(91);</a:t>
            </a:r>
            <a:endParaRPr lang="en-US"/>
          </a:p>
          <a:p>
            <a:pPr marL="0" indent="0">
              <a:buNone/>
            </a:pPr>
            <a:r>
              <a:rPr lang="en-US"/>
              <a:t>newnode-&gt;right-&gt;left = createnode(13);</a:t>
            </a:r>
            <a:endParaRPr lang="en-US"/>
          </a:p>
          <a:p>
            <a:pPr marL="0" indent="0">
              <a:buNone/>
            </a:pPr>
            <a:r>
              <a:rPr lang="en-US"/>
              <a:t>newnode-&gt;right-&gt;right = createnode(55);</a:t>
            </a:r>
            <a:endParaRPr lang="en-US"/>
          </a:p>
          <a:p>
            <a:pPr marL="0" indent="0">
              <a:buNone/>
            </a:pPr>
            <a:r>
              <a:rPr lang="en-US"/>
              <a:t>printf("Number of leaf nodes in first Tree are\t%d\n",leafnodes(newnode));</a:t>
            </a:r>
            <a:endParaRPr lang="en-US"/>
          </a:p>
          <a:p>
            <a:pPr marL="0" indent="0">
              <a:buNone/>
            </a:pPr>
            <a:r>
              <a:rPr lang="en-US"/>
              <a:t>return 0;</a:t>
            </a:r>
            <a:endParaRPr lang="en-US"/>
          </a:p>
          <a:p>
            <a:pPr marL="0" indent="0">
              <a:buNone/>
            </a:pPr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4000</Words>
  <Application>WPS Presentation</Application>
  <PresentationFormat>Widescreen</PresentationFormat>
  <Paragraphs>454</Paragraphs>
  <Slides>76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73</vt:i4>
      </vt:variant>
      <vt:variant>
        <vt:lpstr>幻灯片标题</vt:lpstr>
      </vt:variant>
      <vt:variant>
        <vt:i4>76</vt:i4>
      </vt:variant>
    </vt:vector>
  </HeadingPairs>
  <TitlesOfParts>
    <vt:vector size="15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Tree CS201</vt:lpstr>
      <vt:lpstr>Contents</vt:lpstr>
      <vt:lpstr>Contd...</vt:lpstr>
      <vt:lpstr>PowerPoint 演示文稿</vt:lpstr>
      <vt:lpstr>Introduction to Trees</vt:lpstr>
      <vt:lpstr>Hypothetical family tree</vt:lpstr>
      <vt:lpstr>Code for Tree Construction</vt:lpstr>
      <vt:lpstr>PowerPoint 演示文稿</vt:lpstr>
      <vt:lpstr>PowerPoint 演示文稿</vt:lpstr>
      <vt:lpstr>Tree constructed</vt:lpstr>
      <vt:lpstr>Example: Tree</vt:lpstr>
      <vt:lpstr>Tree</vt:lpstr>
      <vt:lpstr>PowerPoint 演示文稿</vt:lpstr>
      <vt:lpstr>PowerPoint 演示文稿</vt:lpstr>
      <vt:lpstr>Some Key Terms</vt:lpstr>
      <vt:lpstr>Contd...</vt:lpstr>
      <vt:lpstr>Example</vt:lpstr>
      <vt:lpstr>Applications</vt:lpstr>
      <vt:lpstr>Introduction to Binary Tree</vt:lpstr>
      <vt:lpstr>Binary Trees</vt:lpstr>
      <vt:lpstr>Contd...</vt:lpstr>
      <vt:lpstr>Binary Tree-Example</vt:lpstr>
      <vt:lpstr>Binary Tree Properties</vt:lpstr>
      <vt:lpstr>Types of Binary Tree</vt:lpstr>
      <vt:lpstr>Complete Binary Tree</vt:lpstr>
      <vt:lpstr>Strictly Binary Tree</vt:lpstr>
      <vt:lpstr>Almost Complete Binary Tree</vt:lpstr>
      <vt:lpstr>Representation</vt:lpstr>
      <vt:lpstr>Tree Traversal</vt:lpstr>
      <vt:lpstr>Contd...</vt:lpstr>
      <vt:lpstr>Pre-order Traversal</vt:lpstr>
      <vt:lpstr>Pre-order pseudocode</vt:lpstr>
      <vt:lpstr>In-order Traversal</vt:lpstr>
      <vt:lpstr>In-order pseudocode </vt:lpstr>
      <vt:lpstr>Post-order Traversal</vt:lpstr>
      <vt:lpstr>Post-order pseudocode</vt:lpstr>
      <vt:lpstr>Operations on Binary Tree</vt:lpstr>
      <vt:lpstr>Binary Search Tree(BST)</vt:lpstr>
      <vt:lpstr>BST -Example</vt:lpstr>
      <vt:lpstr>Sorting using Binary Search Tree</vt:lpstr>
      <vt:lpstr>Why BST?</vt:lpstr>
      <vt:lpstr>Searching Through BST</vt:lpstr>
      <vt:lpstr>C-Function for BST Searching</vt:lpstr>
      <vt:lpstr>Insertion of a node in BST</vt:lpstr>
      <vt:lpstr>Example for insertion in BST</vt:lpstr>
      <vt:lpstr>C-function for BST insertion</vt:lpstr>
      <vt:lpstr>Deleting a node in BST</vt:lpstr>
      <vt:lpstr>Contd...</vt:lpstr>
      <vt:lpstr>Contd...</vt:lpstr>
      <vt:lpstr>Guidelines to delete a node in BST</vt:lpstr>
      <vt:lpstr>C-function for deletion in BST</vt:lpstr>
      <vt:lpstr>AVL Tree</vt:lpstr>
      <vt:lpstr>Balanced Binary Search Tree</vt:lpstr>
      <vt:lpstr>BST-Time complexity</vt:lpstr>
      <vt:lpstr>Balanced and unbalanced BST</vt:lpstr>
      <vt:lpstr>Algorithms for BBST</vt:lpstr>
      <vt:lpstr>AVL Tree Properties</vt:lpstr>
      <vt:lpstr>Balace factor</vt:lpstr>
      <vt:lpstr>Balancing Factor Example</vt:lpstr>
      <vt:lpstr>LL Imbalance</vt:lpstr>
      <vt:lpstr>RR Imbalance</vt:lpstr>
      <vt:lpstr>RL Imbalance</vt:lpstr>
      <vt:lpstr>LR Imbalance</vt:lpstr>
      <vt:lpstr>Example</vt:lpstr>
      <vt:lpstr>Example</vt:lpstr>
      <vt:lpstr>Example:</vt:lpstr>
      <vt:lpstr>PowerPoint 演示文稿</vt:lpstr>
      <vt:lpstr>PowerPoint 演示文稿</vt:lpstr>
      <vt:lpstr>BST vs BBST Time Complexity</vt:lpstr>
      <vt:lpstr>2-3 Tree</vt:lpstr>
      <vt:lpstr>2-3 Tree</vt:lpstr>
      <vt:lpstr>PowerPoint 演示文稿</vt:lpstr>
      <vt:lpstr>PowerPoint 演示文稿</vt:lpstr>
      <vt:lpstr>Insertion in 2-3 Tree</vt:lpstr>
      <vt:lpstr>Contd...</vt:lpstr>
      <vt:lpstr>2-3 Tree Time Complexity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</dc:title>
  <dc:creator/>
  <cp:lastModifiedBy>Teja</cp:lastModifiedBy>
  <cp:revision>131</cp:revision>
  <dcterms:created xsi:type="dcterms:W3CDTF">2020-10-23T04:37:00Z</dcterms:created>
  <dcterms:modified xsi:type="dcterms:W3CDTF">2020-10-28T05:25:26Z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